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8" r:id="rId2"/>
  </p:sldIdLst>
  <p:sldSz cx="6858000" cy="9906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833B"/>
    <a:srgbClr val="BA530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45" d="100"/>
          <a:sy n="45" d="100"/>
        </p:scale>
        <p:origin x="932" y="-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D0E310-9DA6-43BF-A83A-30EB5FC8FDB3}" type="datetimeFigureOut">
              <a:rPr lang="fr-FR" smtClean="0"/>
              <a:t>31/12/2025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40549-8868-43F5-BB4E-5A6C8E0C305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495226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D0E310-9DA6-43BF-A83A-30EB5FC8FDB3}" type="datetimeFigureOut">
              <a:rPr lang="fr-FR" smtClean="0"/>
              <a:t>31/12/2025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40549-8868-43F5-BB4E-5A6C8E0C305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904403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D0E310-9DA6-43BF-A83A-30EB5FC8FDB3}" type="datetimeFigureOut">
              <a:rPr lang="fr-FR" smtClean="0"/>
              <a:t>31/12/2025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40549-8868-43F5-BB4E-5A6C8E0C305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478305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D0E310-9DA6-43BF-A83A-30EB5FC8FDB3}" type="datetimeFigureOut">
              <a:rPr lang="fr-FR" smtClean="0"/>
              <a:t>31/12/2025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40549-8868-43F5-BB4E-5A6C8E0C305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622918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D0E310-9DA6-43BF-A83A-30EB5FC8FDB3}" type="datetimeFigureOut">
              <a:rPr lang="fr-FR" smtClean="0"/>
              <a:t>31/12/2025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40549-8868-43F5-BB4E-5A6C8E0C305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137574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D0E310-9DA6-43BF-A83A-30EB5FC8FDB3}" type="datetimeFigureOut">
              <a:rPr lang="fr-FR" smtClean="0"/>
              <a:t>31/12/2025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40549-8868-43F5-BB4E-5A6C8E0C305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72502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D0E310-9DA6-43BF-A83A-30EB5FC8FDB3}" type="datetimeFigureOut">
              <a:rPr lang="fr-FR" smtClean="0"/>
              <a:t>31/12/2025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40549-8868-43F5-BB4E-5A6C8E0C305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175180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D0E310-9DA6-43BF-A83A-30EB5FC8FDB3}" type="datetimeFigureOut">
              <a:rPr lang="fr-FR" smtClean="0"/>
              <a:t>31/12/2025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40549-8868-43F5-BB4E-5A6C8E0C305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647443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D0E310-9DA6-43BF-A83A-30EB5FC8FDB3}" type="datetimeFigureOut">
              <a:rPr lang="fr-FR" smtClean="0"/>
              <a:t>31/12/2025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40549-8868-43F5-BB4E-5A6C8E0C305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085953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D0E310-9DA6-43BF-A83A-30EB5FC8FDB3}" type="datetimeFigureOut">
              <a:rPr lang="fr-FR" smtClean="0"/>
              <a:t>31/12/2025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40549-8868-43F5-BB4E-5A6C8E0C305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520574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D0E310-9DA6-43BF-A83A-30EB5FC8FDB3}" type="datetimeFigureOut">
              <a:rPr lang="fr-FR" smtClean="0"/>
              <a:t>31/12/2025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40549-8868-43F5-BB4E-5A6C8E0C305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082478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40000"/>
                <a:lumOff val="60000"/>
              </a:schemeClr>
            </a:gs>
            <a:gs pos="100000">
              <a:schemeClr val="accent2">
                <a:lumMod val="0"/>
                <a:lumOff val="100000"/>
              </a:schemeClr>
            </a:gs>
            <a:gs pos="100000">
              <a:schemeClr val="accent2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D0E310-9DA6-43BF-A83A-30EB5FC8FDB3}" type="datetimeFigureOut">
              <a:rPr lang="fr-FR" smtClean="0"/>
              <a:t>31/12/2025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B40549-8868-43F5-BB4E-5A6C8E0C305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188569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0.svg"/><Relationship Id="rId18" Type="http://schemas.openxmlformats.org/officeDocument/2006/relationships/image" Target="../media/image15.png"/><Relationship Id="rId3" Type="http://schemas.openxmlformats.org/officeDocument/2006/relationships/image" Target="../media/image2.svg"/><Relationship Id="rId7" Type="http://schemas.openxmlformats.org/officeDocument/2006/relationships/image" Target="../media/image5.jpeg"/><Relationship Id="rId12" Type="http://schemas.openxmlformats.org/officeDocument/2006/relationships/image" Target="../media/image9.png"/><Relationship Id="rId17" Type="http://schemas.openxmlformats.org/officeDocument/2006/relationships/image" Target="../media/image14.svg"/><Relationship Id="rId2" Type="http://schemas.openxmlformats.org/officeDocument/2006/relationships/image" Target="../media/image1.png"/><Relationship Id="rId16" Type="http://schemas.openxmlformats.org/officeDocument/2006/relationships/image" Target="../media/image13.png"/><Relationship Id="rId20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11" Type="http://schemas.openxmlformats.org/officeDocument/2006/relationships/image" Target="../media/image8.png"/><Relationship Id="rId5" Type="http://schemas.openxmlformats.org/officeDocument/2006/relationships/image" Target="../media/image4.png"/><Relationship Id="rId15" Type="http://schemas.openxmlformats.org/officeDocument/2006/relationships/image" Target="../media/image12.svg"/><Relationship Id="rId10" Type="http://schemas.microsoft.com/office/2007/relationships/hdphoto" Target="../media/hdphoto2.wdp"/><Relationship Id="rId19" Type="http://schemas.microsoft.com/office/2007/relationships/hdphoto" Target="../media/hdphoto3.wdp"/><Relationship Id="rId4" Type="http://schemas.openxmlformats.org/officeDocument/2006/relationships/image" Target="../media/image3.jpeg"/><Relationship Id="rId9" Type="http://schemas.openxmlformats.org/officeDocument/2006/relationships/image" Target="../media/image7.png"/><Relationship Id="rId1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F6A16FB-4D25-4551-A6B0-F370B69D7BF7}"/>
              </a:ext>
            </a:extLst>
          </p:cNvPr>
          <p:cNvSpPr/>
          <p:nvPr/>
        </p:nvSpPr>
        <p:spPr>
          <a:xfrm>
            <a:off x="0" y="-300037"/>
            <a:ext cx="6804561" cy="177165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110000"/>
                  <a:satMod val="105000"/>
                  <a:tint val="67000"/>
                </a:schemeClr>
              </a:gs>
              <a:gs pos="50000">
                <a:schemeClr val="accent2">
                  <a:lumMod val="105000"/>
                  <a:satMod val="103000"/>
                  <a:tint val="73000"/>
                </a:schemeClr>
              </a:gs>
              <a:gs pos="100000">
                <a:schemeClr val="accent2">
                  <a:lumMod val="105000"/>
                  <a:satMod val="109000"/>
                  <a:tint val="81000"/>
                </a:schemeClr>
              </a:gs>
            </a:gsLst>
            <a:lin ang="13500000" scaled="1"/>
            <a:tileRect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BBC9525-4910-422B-96B3-38AE99174A3D}"/>
              </a:ext>
            </a:extLst>
          </p:cNvPr>
          <p:cNvSpPr/>
          <p:nvPr/>
        </p:nvSpPr>
        <p:spPr>
          <a:xfrm>
            <a:off x="17064" y="1143239"/>
            <a:ext cx="6814214" cy="1402318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FAED1006-0857-4D67-8F9E-A7FDC15D5296}"/>
              </a:ext>
            </a:extLst>
          </p:cNvPr>
          <p:cNvSpPr txBox="1"/>
          <p:nvPr/>
        </p:nvSpPr>
        <p:spPr>
          <a:xfrm>
            <a:off x="666437" y="1133227"/>
            <a:ext cx="71598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 dirty="0">
                <a:solidFill>
                  <a:schemeClr val="bg1"/>
                </a:solidFill>
                <a:latin typeface="Algerian" panose="04020705040A02060702" pitchFamily="82" charset="0"/>
              </a:rPr>
              <a:t>Assurance Automobile        				</a:t>
            </a:r>
            <a:r>
              <a:rPr lang="fr-FR" sz="3600" b="1" dirty="0">
                <a:solidFill>
                  <a:schemeClr val="accent2">
                    <a:lumMod val="75000"/>
                  </a:schemeClr>
                </a:solidFill>
                <a:latin typeface="Algerian" panose="04020705040A02060702" pitchFamily="82" charset="0"/>
              </a:rPr>
              <a:t>au Maroc</a:t>
            </a:r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EF34408B-D75C-487B-9A14-C2158EE7E27F}"/>
              </a:ext>
            </a:extLst>
          </p:cNvPr>
          <p:cNvCxnSpPr>
            <a:cxnSpLocks/>
          </p:cNvCxnSpPr>
          <p:nvPr/>
        </p:nvCxnSpPr>
        <p:spPr>
          <a:xfrm>
            <a:off x="4091707" y="2057399"/>
            <a:ext cx="1323256" cy="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9EA70053-9AE6-4989-BC6F-8FDAAAD4022D}"/>
              </a:ext>
            </a:extLst>
          </p:cNvPr>
          <p:cNvCxnSpPr>
            <a:cxnSpLocks/>
          </p:cNvCxnSpPr>
          <p:nvPr/>
        </p:nvCxnSpPr>
        <p:spPr>
          <a:xfrm>
            <a:off x="349152" y="2057399"/>
            <a:ext cx="1123301" cy="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23" name="Graphique 22" descr="Coche avec un remplissage uni">
            <a:extLst>
              <a:ext uri="{FF2B5EF4-FFF2-40B4-BE49-F238E27FC236}">
                <a16:creationId xmlns:a16="http://schemas.microsoft.com/office/drawing/2014/main" id="{F3D5190A-3984-4733-8F0E-D1ADC846BB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9152" y="3214504"/>
            <a:ext cx="214736" cy="390796"/>
          </a:xfrm>
          <a:prstGeom prst="rect">
            <a:avLst/>
          </a:prstGeom>
        </p:spPr>
      </p:pic>
      <p:sp>
        <p:nvSpPr>
          <p:cNvPr id="12" name="Rectangle : avec coins arrondis en haut 11">
            <a:extLst>
              <a:ext uri="{FF2B5EF4-FFF2-40B4-BE49-F238E27FC236}">
                <a16:creationId xmlns:a16="http://schemas.microsoft.com/office/drawing/2014/main" id="{2EEA74EC-FFC8-4987-B47C-6715DF2F3BBD}"/>
              </a:ext>
            </a:extLst>
          </p:cNvPr>
          <p:cNvSpPr/>
          <p:nvPr/>
        </p:nvSpPr>
        <p:spPr>
          <a:xfrm>
            <a:off x="0" y="-285422"/>
            <a:ext cx="6804561" cy="1360621"/>
          </a:xfrm>
          <a:prstGeom prst="round2Same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Font typeface="+mj-lt"/>
              <a:buAutoNum type="arabicPeriod"/>
            </a:pPr>
            <a:endParaRPr lang="fr-FR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A8C0645-9B60-426B-B21C-0FA6339D4423}"/>
              </a:ext>
            </a:extLst>
          </p:cNvPr>
          <p:cNvSpPr/>
          <p:nvPr/>
        </p:nvSpPr>
        <p:spPr>
          <a:xfrm>
            <a:off x="0" y="2596152"/>
            <a:ext cx="6804561" cy="171483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2"/>
            </a:solidFill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E999DB42-9910-4139-B7C2-38A2635AA3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53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2572426"/>
            <a:ext cx="3355901" cy="1714835"/>
          </a:xfrm>
          <a:prstGeom prst="rect">
            <a:avLst/>
          </a:prstGeom>
          <a:solidFill>
            <a:schemeClr val="accent1">
              <a:lumMod val="40000"/>
              <a:lumOff val="60000"/>
              <a:alpha val="98000"/>
            </a:schemeClr>
          </a:solidFill>
          <a:ln>
            <a:noFill/>
          </a:ln>
          <a:effectLst>
            <a:softEdge rad="112500"/>
          </a:effectLst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BD168DD8-EA39-4B1C-9701-EAAB06714E07}"/>
              </a:ext>
            </a:extLst>
          </p:cNvPr>
          <p:cNvSpPr txBox="1"/>
          <p:nvPr/>
        </p:nvSpPr>
        <p:spPr>
          <a:xfrm>
            <a:off x="358044" y="2797634"/>
            <a:ext cx="322225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accent1">
                    <a:lumMod val="50000"/>
                  </a:schemeClr>
                </a:solidFill>
              </a:rPr>
              <a:t>      </a:t>
            </a:r>
            <a:r>
              <a:rPr lang="fr-FR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Assurance Tiers</a:t>
            </a:r>
          </a:p>
          <a:p>
            <a:r>
              <a:rPr lang="fr-FR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Assurance Tiers+</a:t>
            </a:r>
          </a:p>
          <a:p>
            <a:r>
              <a:rPr lang="fr-FR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Assurance Tous Risques </a:t>
            </a:r>
          </a:p>
          <a:p>
            <a:endParaRPr lang="fr-FR" sz="1600" dirty="0"/>
          </a:p>
        </p:txBody>
      </p:sp>
      <p:pic>
        <p:nvPicPr>
          <p:cNvPr id="17" name="Graphique 16" descr="Coche avec un remplissage uni">
            <a:extLst>
              <a:ext uri="{FF2B5EF4-FFF2-40B4-BE49-F238E27FC236}">
                <a16:creationId xmlns:a16="http://schemas.microsoft.com/office/drawing/2014/main" id="{2406DBE2-62C9-41D2-A77A-C50E801857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3147" y="3057746"/>
            <a:ext cx="214736" cy="390796"/>
          </a:xfrm>
          <a:prstGeom prst="rect">
            <a:avLst/>
          </a:prstGeom>
        </p:spPr>
      </p:pic>
      <p:pic>
        <p:nvPicPr>
          <p:cNvPr id="20" name="Graphique 19" descr="Coche avec un remplissage uni">
            <a:extLst>
              <a:ext uri="{FF2B5EF4-FFF2-40B4-BE49-F238E27FC236}">
                <a16:creationId xmlns:a16="http://schemas.microsoft.com/office/drawing/2014/main" id="{E7760858-B348-4641-92C0-23E791403D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2757" y="3374944"/>
            <a:ext cx="214735" cy="390794"/>
          </a:xfrm>
          <a:prstGeom prst="rect">
            <a:avLst/>
          </a:prstGeom>
        </p:spPr>
      </p:pic>
      <p:pic>
        <p:nvPicPr>
          <p:cNvPr id="21" name="Graphique 20" descr="Coche avec un remplissage uni">
            <a:extLst>
              <a:ext uri="{FF2B5EF4-FFF2-40B4-BE49-F238E27FC236}">
                <a16:creationId xmlns:a16="http://schemas.microsoft.com/office/drawing/2014/main" id="{229A21EC-DFAB-47F5-8F2F-E59DF6CD97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3914" y="2739494"/>
            <a:ext cx="214736" cy="390796"/>
          </a:xfrm>
          <a:prstGeom prst="rect">
            <a:avLst/>
          </a:prstGeom>
        </p:spPr>
      </p:pic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B2629C70-3322-4C68-BEC8-B2209B56FEF8}"/>
              </a:ext>
            </a:extLst>
          </p:cNvPr>
          <p:cNvSpPr/>
          <p:nvPr/>
        </p:nvSpPr>
        <p:spPr>
          <a:xfrm>
            <a:off x="0" y="9022872"/>
            <a:ext cx="6858000" cy="872935"/>
          </a:xfrm>
          <a:prstGeom prst="roundRect">
            <a:avLst/>
          </a:prstGeom>
          <a:solidFill>
            <a:srgbClr val="C00000"/>
          </a:solidFill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C5B9D888-9FF0-444E-A965-67F3985ED457}"/>
              </a:ext>
            </a:extLst>
          </p:cNvPr>
          <p:cNvSpPr txBox="1"/>
          <p:nvPr/>
        </p:nvSpPr>
        <p:spPr>
          <a:xfrm>
            <a:off x="2526291" y="8997674"/>
            <a:ext cx="31308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5400" b="1" dirty="0">
                <a:solidFill>
                  <a:schemeClr val="bg1"/>
                </a:solidFill>
              </a:rPr>
              <a:t>2026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960382B-6776-457C-8D9A-9B56335C0DEF}"/>
              </a:ext>
            </a:extLst>
          </p:cNvPr>
          <p:cNvSpPr/>
          <p:nvPr/>
        </p:nvSpPr>
        <p:spPr>
          <a:xfrm>
            <a:off x="-15801" y="4333239"/>
            <a:ext cx="6840935" cy="4854928"/>
          </a:xfrm>
          <a:prstGeom prst="rect">
            <a:avLst/>
          </a:pr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1DFC4B5-7D46-4923-88A1-92F90360F3D1}"/>
              </a:ext>
            </a:extLst>
          </p:cNvPr>
          <p:cNvSpPr/>
          <p:nvPr/>
        </p:nvSpPr>
        <p:spPr>
          <a:xfrm>
            <a:off x="-13058" y="1851741"/>
            <a:ext cx="6858000" cy="6691644"/>
          </a:xfrm>
          <a:prstGeom prst="rect">
            <a:avLst/>
          </a:prstGeom>
          <a:blipFill dpi="0"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BF1CBDB-04AB-4C40-8686-F2813FEC2392}"/>
              </a:ext>
            </a:extLst>
          </p:cNvPr>
          <p:cNvSpPr/>
          <p:nvPr/>
        </p:nvSpPr>
        <p:spPr>
          <a:xfrm>
            <a:off x="2757580" y="5183364"/>
            <a:ext cx="2268000" cy="1058232"/>
          </a:xfrm>
          <a:prstGeom prst="rect">
            <a:avLst/>
          </a:prstGeom>
          <a:blipFill dpi="0"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sharpenSoften amount="-31000"/>
                      </a14:imgEffect>
                      <a14:imgEffect>
                        <a14:brightnessContrast bright="10000" contrast="1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11125" cap="flat" cmpd="dbl">
            <a:solidFill>
              <a:schemeClr val="bg1"/>
            </a:solidFill>
            <a:prstDash val="dashDot"/>
          </a:ln>
          <a:effectLst>
            <a:outerShdw blurRad="317500" dist="190500" dir="13800000" sx="65000" sy="65000" algn="ctr" rotWithShape="0">
              <a:schemeClr val="bg1">
                <a:alpha val="37000"/>
              </a:schemeClr>
            </a:outerShdw>
            <a:softEdge rad="0"/>
          </a:effectLst>
          <a:scene3d>
            <a:camera prst="perspectiveContrastingLeftFacing"/>
            <a:lightRig rig="balanced" dir="t"/>
          </a:scene3d>
          <a:sp3d extrusionH="76200" contourW="12700" prstMaterial="dkEdge">
            <a:bevelT w="139700" h="139700" prst="divot"/>
            <a:extrusionClr>
              <a:schemeClr val="tx1">
                <a:lumMod val="75000"/>
                <a:lumOff val="25000"/>
              </a:schemeClr>
            </a:extrusionClr>
            <a:contourClr>
              <a:schemeClr val="bg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1"/>
          <a:lstStyle/>
          <a:p>
            <a:pPr algn="ctr"/>
            <a:endParaRPr lang="fr-FR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DB24C3C-9A2B-463F-A868-E8E9A179817E}"/>
              </a:ext>
            </a:extLst>
          </p:cNvPr>
          <p:cNvSpPr/>
          <p:nvPr/>
        </p:nvSpPr>
        <p:spPr>
          <a:xfrm>
            <a:off x="5120383" y="5067259"/>
            <a:ext cx="1661056" cy="1173208"/>
          </a:xfrm>
          <a:prstGeom prst="rect">
            <a:avLst/>
          </a:prstGeom>
          <a:blipFill dpi="0"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effectLst>
            <a:outerShdw blurRad="50800" dist="50800" dir="5400000" algn="ctr" rotWithShape="0">
              <a:schemeClr val="bg1"/>
            </a:outerShdw>
          </a:effectLst>
          <a:scene3d>
            <a:camera prst="orthographicFront"/>
            <a:lightRig rig="threePt" dir="t"/>
          </a:scene3d>
          <a:sp3d prstMaterial="softEdg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1DD4CE1-6AB2-4D5D-9855-B9A90E923D3F}"/>
              </a:ext>
            </a:extLst>
          </p:cNvPr>
          <p:cNvSpPr/>
          <p:nvPr/>
        </p:nvSpPr>
        <p:spPr>
          <a:xfrm>
            <a:off x="1" y="6565298"/>
            <a:ext cx="6871572" cy="149449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50800" dir="5400000" algn="ctr" rotWithShape="0">
              <a:schemeClr val="bg2">
                <a:alpha val="90000"/>
              </a:schemeClr>
            </a:outerShdw>
            <a:reflection blurRad="6350" stA="52000" endA="300" endPos="35000" dir="5400000" sy="-100000" algn="bl" rotWithShape="0"/>
          </a:effectLst>
          <a:scene3d>
            <a:camera prst="orthographicFront"/>
            <a:lightRig rig="threePt" dir="t"/>
          </a:scene3d>
          <a:sp3d prstMaterial="legacyWirefram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9" name="Parallélogramme 38">
            <a:extLst>
              <a:ext uri="{FF2B5EF4-FFF2-40B4-BE49-F238E27FC236}">
                <a16:creationId xmlns:a16="http://schemas.microsoft.com/office/drawing/2014/main" id="{EFD1B0BB-B267-4DAA-9BE5-AFFF122B0950}"/>
              </a:ext>
            </a:extLst>
          </p:cNvPr>
          <p:cNvSpPr/>
          <p:nvPr/>
        </p:nvSpPr>
        <p:spPr>
          <a:xfrm>
            <a:off x="17064" y="6457739"/>
            <a:ext cx="2113945" cy="287340"/>
          </a:xfrm>
          <a:prstGeom prst="parallelogram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Flèche : droite 39">
            <a:extLst>
              <a:ext uri="{FF2B5EF4-FFF2-40B4-BE49-F238E27FC236}">
                <a16:creationId xmlns:a16="http://schemas.microsoft.com/office/drawing/2014/main" id="{F1ACE830-446C-4DE6-A17F-704D047C2825}"/>
              </a:ext>
            </a:extLst>
          </p:cNvPr>
          <p:cNvSpPr/>
          <p:nvPr/>
        </p:nvSpPr>
        <p:spPr>
          <a:xfrm>
            <a:off x="2206817" y="6337958"/>
            <a:ext cx="1260000" cy="540000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Flèche : droite 40">
            <a:extLst>
              <a:ext uri="{FF2B5EF4-FFF2-40B4-BE49-F238E27FC236}">
                <a16:creationId xmlns:a16="http://schemas.microsoft.com/office/drawing/2014/main" id="{2CA8DA80-40E8-4200-B2C3-ED75E99AE2D7}"/>
              </a:ext>
            </a:extLst>
          </p:cNvPr>
          <p:cNvSpPr/>
          <p:nvPr/>
        </p:nvSpPr>
        <p:spPr>
          <a:xfrm>
            <a:off x="3542624" y="6376216"/>
            <a:ext cx="1260000" cy="540000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Flèche : droite 41">
            <a:extLst>
              <a:ext uri="{FF2B5EF4-FFF2-40B4-BE49-F238E27FC236}">
                <a16:creationId xmlns:a16="http://schemas.microsoft.com/office/drawing/2014/main" id="{E754059D-1A21-4271-A834-9E5327F47706}"/>
              </a:ext>
            </a:extLst>
          </p:cNvPr>
          <p:cNvSpPr/>
          <p:nvPr/>
        </p:nvSpPr>
        <p:spPr>
          <a:xfrm>
            <a:off x="5143505" y="6371342"/>
            <a:ext cx="1260000" cy="540000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E83B0A3A-BC49-4A71-9AAD-1089DEE22DF6}"/>
              </a:ext>
            </a:extLst>
          </p:cNvPr>
          <p:cNvSpPr txBox="1"/>
          <p:nvPr/>
        </p:nvSpPr>
        <p:spPr>
          <a:xfrm>
            <a:off x="2163874" y="6418203"/>
            <a:ext cx="1208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1"/>
                </a:solidFill>
              </a:rPr>
              <a:t>VIOTURES</a:t>
            </a:r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F97A0ACB-7C45-4F0E-80EF-45DBDEFFC297}"/>
              </a:ext>
            </a:extLst>
          </p:cNvPr>
          <p:cNvSpPr txBox="1"/>
          <p:nvPr/>
        </p:nvSpPr>
        <p:spPr>
          <a:xfrm>
            <a:off x="3679865" y="6457738"/>
            <a:ext cx="1030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1"/>
                </a:solidFill>
              </a:rPr>
              <a:t>MOTOS</a:t>
            </a:r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687AD510-B9AF-4835-8C9C-241F661EFB3A}"/>
              </a:ext>
            </a:extLst>
          </p:cNvPr>
          <p:cNvSpPr txBox="1"/>
          <p:nvPr/>
        </p:nvSpPr>
        <p:spPr>
          <a:xfrm>
            <a:off x="5200312" y="6457738"/>
            <a:ext cx="1224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1"/>
                </a:solidFill>
              </a:rPr>
              <a:t>CAMIONS</a:t>
            </a:r>
          </a:p>
        </p:txBody>
      </p:sp>
      <p:sp>
        <p:nvSpPr>
          <p:cNvPr id="46" name="Parallélogramme 45">
            <a:extLst>
              <a:ext uri="{FF2B5EF4-FFF2-40B4-BE49-F238E27FC236}">
                <a16:creationId xmlns:a16="http://schemas.microsoft.com/office/drawing/2014/main" id="{FCC03AF3-298B-475B-A0C1-447972409D47}"/>
              </a:ext>
            </a:extLst>
          </p:cNvPr>
          <p:cNvSpPr/>
          <p:nvPr/>
        </p:nvSpPr>
        <p:spPr>
          <a:xfrm>
            <a:off x="174094" y="6352020"/>
            <a:ext cx="1920988" cy="369332"/>
          </a:xfrm>
          <a:prstGeom prst="parallelogram">
            <a:avLst/>
          </a:prstGeom>
          <a:solidFill>
            <a:srgbClr val="BA5306"/>
          </a:solidFill>
          <a:ln>
            <a:solidFill>
              <a:srgbClr val="BA53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621793D0-79B7-406E-9FDD-92E629730B83}"/>
              </a:ext>
            </a:extLst>
          </p:cNvPr>
          <p:cNvSpPr txBox="1"/>
          <p:nvPr/>
        </p:nvSpPr>
        <p:spPr>
          <a:xfrm>
            <a:off x="190412" y="6345476"/>
            <a:ext cx="1996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1"/>
                </a:solidFill>
              </a:rPr>
              <a:t>NOS</a:t>
            </a:r>
            <a:r>
              <a:rPr lang="fr-FR" dirty="0"/>
              <a:t>  </a:t>
            </a:r>
            <a:r>
              <a:rPr lang="fr-FR" b="1" dirty="0">
                <a:solidFill>
                  <a:schemeClr val="bg1"/>
                </a:solidFill>
              </a:rPr>
              <a:t>AVANTAGES</a:t>
            </a:r>
          </a:p>
        </p:txBody>
      </p:sp>
      <p:cxnSp>
        <p:nvCxnSpPr>
          <p:cNvPr id="50" name="Connecteur droit 49">
            <a:extLst>
              <a:ext uri="{FF2B5EF4-FFF2-40B4-BE49-F238E27FC236}">
                <a16:creationId xmlns:a16="http://schemas.microsoft.com/office/drawing/2014/main" id="{0B864473-568D-4758-9997-3603EA02FDA3}"/>
              </a:ext>
            </a:extLst>
          </p:cNvPr>
          <p:cNvCxnSpPr>
            <a:cxnSpLocks/>
          </p:cNvCxnSpPr>
          <p:nvPr/>
        </p:nvCxnSpPr>
        <p:spPr>
          <a:xfrm>
            <a:off x="3372901" y="6811988"/>
            <a:ext cx="15584" cy="1041018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eur droit 50">
            <a:extLst>
              <a:ext uri="{FF2B5EF4-FFF2-40B4-BE49-F238E27FC236}">
                <a16:creationId xmlns:a16="http://schemas.microsoft.com/office/drawing/2014/main" id="{39B1780B-2894-4149-A3FD-C68762FC2854}"/>
              </a:ext>
            </a:extLst>
          </p:cNvPr>
          <p:cNvCxnSpPr>
            <a:cxnSpLocks/>
            <a:endCxn id="61" idx="1"/>
          </p:cNvCxnSpPr>
          <p:nvPr/>
        </p:nvCxnSpPr>
        <p:spPr>
          <a:xfrm>
            <a:off x="5025580" y="6756386"/>
            <a:ext cx="17296" cy="1254216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ZoneTexte 55">
            <a:extLst>
              <a:ext uri="{FF2B5EF4-FFF2-40B4-BE49-F238E27FC236}">
                <a16:creationId xmlns:a16="http://schemas.microsoft.com/office/drawing/2014/main" id="{214BD867-026E-4519-9100-4CF048BAEFE2}"/>
              </a:ext>
            </a:extLst>
          </p:cNvPr>
          <p:cNvSpPr txBox="1"/>
          <p:nvPr/>
        </p:nvSpPr>
        <p:spPr>
          <a:xfrm>
            <a:off x="-58077" y="7759826"/>
            <a:ext cx="1908000" cy="540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chemeClr val="accent1">
                    <a:lumMod val="75000"/>
                  </a:schemeClr>
                </a:solidFill>
              </a:rPr>
              <a:t>Tarifs Compétitifs</a:t>
            </a:r>
          </a:p>
        </p:txBody>
      </p:sp>
      <p:cxnSp>
        <p:nvCxnSpPr>
          <p:cNvPr id="57" name="Connecteur droit 56">
            <a:extLst>
              <a:ext uri="{FF2B5EF4-FFF2-40B4-BE49-F238E27FC236}">
                <a16:creationId xmlns:a16="http://schemas.microsoft.com/office/drawing/2014/main" id="{799817B9-2905-4A64-9CB1-0832FF618EDE}"/>
              </a:ext>
            </a:extLst>
          </p:cNvPr>
          <p:cNvCxnSpPr>
            <a:cxnSpLocks/>
          </p:cNvCxnSpPr>
          <p:nvPr/>
        </p:nvCxnSpPr>
        <p:spPr>
          <a:xfrm flipH="1">
            <a:off x="1589375" y="6811988"/>
            <a:ext cx="15584" cy="1072333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ZoneTexte 58">
            <a:extLst>
              <a:ext uri="{FF2B5EF4-FFF2-40B4-BE49-F238E27FC236}">
                <a16:creationId xmlns:a16="http://schemas.microsoft.com/office/drawing/2014/main" id="{B617C750-DADF-4623-A02F-EA933258FB53}"/>
              </a:ext>
            </a:extLst>
          </p:cNvPr>
          <p:cNvSpPr txBox="1"/>
          <p:nvPr/>
        </p:nvSpPr>
        <p:spPr>
          <a:xfrm>
            <a:off x="1545429" y="7762583"/>
            <a:ext cx="1908000" cy="540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 err="1">
                <a:solidFill>
                  <a:schemeClr val="accent1">
                    <a:lumMod val="75000"/>
                  </a:schemeClr>
                </a:solidFill>
              </a:rPr>
              <a:t>Coverture</a:t>
            </a:r>
            <a:r>
              <a:rPr lang="fr-FR" sz="1600" b="1" dirty="0">
                <a:solidFill>
                  <a:schemeClr val="accent1">
                    <a:lumMod val="75000"/>
                  </a:schemeClr>
                </a:solidFill>
              </a:rPr>
              <a:t> Nationale</a:t>
            </a:r>
          </a:p>
        </p:txBody>
      </p:sp>
      <p:sp>
        <p:nvSpPr>
          <p:cNvPr id="60" name="ZoneTexte 59">
            <a:extLst>
              <a:ext uri="{FF2B5EF4-FFF2-40B4-BE49-F238E27FC236}">
                <a16:creationId xmlns:a16="http://schemas.microsoft.com/office/drawing/2014/main" id="{9924D6C5-BF86-4E7B-BE14-DECCFE99E5BF}"/>
              </a:ext>
            </a:extLst>
          </p:cNvPr>
          <p:cNvSpPr txBox="1"/>
          <p:nvPr/>
        </p:nvSpPr>
        <p:spPr>
          <a:xfrm>
            <a:off x="3328955" y="7767457"/>
            <a:ext cx="1908000" cy="540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chemeClr val="accent1">
                    <a:lumMod val="75000"/>
                  </a:schemeClr>
                </a:solidFill>
              </a:rPr>
              <a:t>Assistance 24h/24</a:t>
            </a:r>
          </a:p>
        </p:txBody>
      </p:sp>
      <p:sp>
        <p:nvSpPr>
          <p:cNvPr id="61" name="ZoneTexte 60">
            <a:extLst>
              <a:ext uri="{FF2B5EF4-FFF2-40B4-BE49-F238E27FC236}">
                <a16:creationId xmlns:a16="http://schemas.microsoft.com/office/drawing/2014/main" id="{089205A2-B6E2-4F2E-BBFB-EBEBE4657D55}"/>
              </a:ext>
            </a:extLst>
          </p:cNvPr>
          <p:cNvSpPr txBox="1"/>
          <p:nvPr/>
        </p:nvSpPr>
        <p:spPr>
          <a:xfrm>
            <a:off x="5042876" y="7740602"/>
            <a:ext cx="1908000" cy="540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chemeClr val="accent1">
                    <a:lumMod val="75000"/>
                  </a:schemeClr>
                </a:solidFill>
              </a:rPr>
              <a:t>Souscription Rapide</a:t>
            </a:r>
          </a:p>
        </p:txBody>
      </p:sp>
      <p:sp>
        <p:nvSpPr>
          <p:cNvPr id="74" name="Ellipse 73">
            <a:extLst>
              <a:ext uri="{FF2B5EF4-FFF2-40B4-BE49-F238E27FC236}">
                <a16:creationId xmlns:a16="http://schemas.microsoft.com/office/drawing/2014/main" id="{263B9E37-06D2-4D6A-BE6A-8481CCD8E613}"/>
              </a:ext>
            </a:extLst>
          </p:cNvPr>
          <p:cNvSpPr/>
          <p:nvPr/>
        </p:nvSpPr>
        <p:spPr>
          <a:xfrm>
            <a:off x="5414963" y="6911341"/>
            <a:ext cx="857250" cy="802405"/>
          </a:xfrm>
          <a:prstGeom prst="ellipse">
            <a:avLst/>
          </a:prstGeom>
          <a:solidFill>
            <a:srgbClr val="ED833B"/>
          </a:solidFill>
          <a:ln>
            <a:solidFill>
              <a:srgbClr val="ED83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5" name="Graphique 74" descr="Chronomètre avec un remplissage uni">
            <a:extLst>
              <a:ext uri="{FF2B5EF4-FFF2-40B4-BE49-F238E27FC236}">
                <a16:creationId xmlns:a16="http://schemas.microsoft.com/office/drawing/2014/main" id="{C2E6A72E-6EFC-48E4-9869-E85E981BDE0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386388" y="6885235"/>
            <a:ext cx="914400" cy="802405"/>
          </a:xfrm>
          <a:prstGeom prst="rect">
            <a:avLst/>
          </a:prstGeom>
          <a:effectLst>
            <a:outerShdw blurRad="50800" dist="50800" dir="5400000" algn="ctr" rotWithShape="0">
              <a:srgbClr val="ED833B"/>
            </a:outerShdw>
          </a:effectLst>
        </p:spPr>
      </p:pic>
      <p:sp>
        <p:nvSpPr>
          <p:cNvPr id="77" name="ZoneTexte 76">
            <a:extLst>
              <a:ext uri="{FF2B5EF4-FFF2-40B4-BE49-F238E27FC236}">
                <a16:creationId xmlns:a16="http://schemas.microsoft.com/office/drawing/2014/main" id="{3F28D8FE-9100-48EB-9390-5BA7E6446D95}"/>
              </a:ext>
            </a:extLst>
          </p:cNvPr>
          <p:cNvSpPr txBox="1"/>
          <p:nvPr/>
        </p:nvSpPr>
        <p:spPr>
          <a:xfrm>
            <a:off x="666437" y="8094199"/>
            <a:ext cx="560577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i="1" dirty="0">
                <a:solidFill>
                  <a:schemeClr val="bg1"/>
                </a:solidFill>
              </a:rPr>
              <a:t>              Appelez-nous : 0612345678</a:t>
            </a:r>
          </a:p>
          <a:p>
            <a:endParaRPr lang="fr-FR" sz="2000" b="1" i="1" dirty="0">
              <a:solidFill>
                <a:schemeClr val="bg1"/>
              </a:solidFill>
            </a:endParaRPr>
          </a:p>
          <a:p>
            <a:r>
              <a:rPr lang="fr-FR" sz="2000" b="1" i="1" dirty="0">
                <a:solidFill>
                  <a:schemeClr val="bg1"/>
                </a:solidFill>
              </a:rPr>
              <a:t>            Email : contact@assurancesouto-oz.com</a:t>
            </a:r>
          </a:p>
        </p:txBody>
      </p:sp>
      <p:pic>
        <p:nvPicPr>
          <p:cNvPr id="79" name="Graphique 78" descr="Enveloppe avec un remplissage uni">
            <a:extLst>
              <a:ext uri="{FF2B5EF4-FFF2-40B4-BE49-F238E27FC236}">
                <a16:creationId xmlns:a16="http://schemas.microsoft.com/office/drawing/2014/main" id="{5327AE8A-7138-4A21-8163-A44B6095C20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86784" y="8642744"/>
            <a:ext cx="471495" cy="471495"/>
          </a:xfrm>
          <a:prstGeom prst="rect">
            <a:avLst/>
          </a:prstGeom>
        </p:spPr>
      </p:pic>
      <p:pic>
        <p:nvPicPr>
          <p:cNvPr id="81" name="Graphique 80" descr="Combiné avec un remplissage uni">
            <a:extLst>
              <a:ext uri="{FF2B5EF4-FFF2-40B4-BE49-F238E27FC236}">
                <a16:creationId xmlns:a16="http://schemas.microsoft.com/office/drawing/2014/main" id="{69D96731-A85C-4F4B-B49E-35CE2A0BE76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79709" y="8080165"/>
            <a:ext cx="483827" cy="483827"/>
          </a:xfrm>
          <a:prstGeom prst="rect">
            <a:avLst/>
          </a:prstGeom>
        </p:spPr>
      </p:pic>
      <p:sp>
        <p:nvSpPr>
          <p:cNvPr id="82" name="Hexagone 81">
            <a:extLst>
              <a:ext uri="{FF2B5EF4-FFF2-40B4-BE49-F238E27FC236}">
                <a16:creationId xmlns:a16="http://schemas.microsoft.com/office/drawing/2014/main" id="{020DB926-06C3-43AC-96C3-F06DDAC3F89B}"/>
              </a:ext>
            </a:extLst>
          </p:cNvPr>
          <p:cNvSpPr/>
          <p:nvPr/>
        </p:nvSpPr>
        <p:spPr>
          <a:xfrm>
            <a:off x="358044" y="6827070"/>
            <a:ext cx="1037252" cy="842120"/>
          </a:xfrm>
          <a:prstGeom prst="hexagon">
            <a:avLst/>
          </a:prstGeom>
          <a:solidFill>
            <a:srgbClr val="ED833B"/>
          </a:solidFill>
          <a:ln>
            <a:solidFill>
              <a:srgbClr val="ED83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4" name="Image 83">
            <a:extLst>
              <a:ext uri="{FF2B5EF4-FFF2-40B4-BE49-F238E27FC236}">
                <a16:creationId xmlns:a16="http://schemas.microsoft.com/office/drawing/2014/main" id="{2910D0B0-4859-4948-8E1C-080436A710DB}"/>
              </a:ext>
            </a:extLst>
          </p:cNvPr>
          <p:cNvPicPr>
            <a:picLocks noChangeAspect="1"/>
          </p:cNvPicPr>
          <p:nvPr/>
        </p:nvPicPr>
        <p:blipFill>
          <a:blip r:embed="rId18">
            <a:alphaModFix amt="35000"/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2237" y="6763433"/>
            <a:ext cx="1191016" cy="1118549"/>
          </a:xfrm>
          <a:prstGeom prst="rect">
            <a:avLst/>
          </a:prstGeom>
          <a:ln>
            <a:solidFill>
              <a:srgbClr val="ED833B"/>
            </a:solidFill>
          </a:ln>
        </p:spPr>
      </p:pic>
      <p:sp>
        <p:nvSpPr>
          <p:cNvPr id="85" name="Ellipse 84">
            <a:extLst>
              <a:ext uri="{FF2B5EF4-FFF2-40B4-BE49-F238E27FC236}">
                <a16:creationId xmlns:a16="http://schemas.microsoft.com/office/drawing/2014/main" id="{1ADE796E-9DC6-4BD6-8D7F-74D2797A039D}"/>
              </a:ext>
            </a:extLst>
          </p:cNvPr>
          <p:cNvSpPr/>
          <p:nvPr/>
        </p:nvSpPr>
        <p:spPr>
          <a:xfrm>
            <a:off x="1621045" y="2443398"/>
            <a:ext cx="50593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6" name="Ellipse 85">
            <a:extLst>
              <a:ext uri="{FF2B5EF4-FFF2-40B4-BE49-F238E27FC236}">
                <a16:creationId xmlns:a16="http://schemas.microsoft.com/office/drawing/2014/main" id="{F3AC2351-B27A-41E0-B2FE-E707234669F6}"/>
              </a:ext>
            </a:extLst>
          </p:cNvPr>
          <p:cNvSpPr/>
          <p:nvPr/>
        </p:nvSpPr>
        <p:spPr>
          <a:xfrm>
            <a:off x="2078907" y="6801569"/>
            <a:ext cx="1091630" cy="894831"/>
          </a:xfrm>
          <a:prstGeom prst="ellipse">
            <a:avLst/>
          </a:prstGeom>
          <a:solidFill>
            <a:srgbClr val="ED833B"/>
          </a:solidFill>
          <a:ln>
            <a:solidFill>
              <a:srgbClr val="ED83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8" name="Image 87">
            <a:extLst>
              <a:ext uri="{FF2B5EF4-FFF2-40B4-BE49-F238E27FC236}">
                <a16:creationId xmlns:a16="http://schemas.microsoft.com/office/drawing/2014/main" id="{8AEFDAA2-027D-47F2-ACD7-F70B36D3AEF0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7250" y="6974321"/>
            <a:ext cx="648911" cy="49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508057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Thèm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hèm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518</TotalTime>
  <Words>47</Words>
  <Application>Microsoft Office PowerPoint</Application>
  <PresentationFormat>Format A4 (210 x 297 mm)</PresentationFormat>
  <Paragraphs>16</Paragraphs>
  <Slides>1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</vt:i4>
      </vt:variant>
    </vt:vector>
  </HeadingPairs>
  <TitlesOfParts>
    <vt:vector size="6" baseType="lpstr">
      <vt:lpstr>Algerian</vt:lpstr>
      <vt:lpstr>Arial</vt:lpstr>
      <vt:lpstr>Calibri</vt:lpstr>
      <vt:lpstr>Calibri Light</vt:lpstr>
      <vt:lpstr>Thème Office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khadija el ghoul</dc:creator>
  <cp:lastModifiedBy>khadija el ghoul</cp:lastModifiedBy>
  <cp:revision>29</cp:revision>
  <dcterms:created xsi:type="dcterms:W3CDTF">2025-12-30T18:31:17Z</dcterms:created>
  <dcterms:modified xsi:type="dcterms:W3CDTF">2025-12-31T23:41:00Z</dcterms:modified>
</cp:coreProperties>
</file>